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Montserrat Bold" charset="1" panose="00000800000000000000"/>
      <p:regular r:id="rId13"/>
    </p:embeddedFont>
    <p:embeddedFont>
      <p:font typeface="Open Sans" charset="1" panose="00000000000000000000"/>
      <p:regular r:id="rId14"/>
    </p:embeddedFont>
    <p:embeddedFont>
      <p:font typeface="Montserrat" charset="1" panose="00000500000000000000"/>
      <p:regular r:id="rId15"/>
    </p:embeddedFont>
    <p:embeddedFont>
      <p:font typeface="Open Sans Bold" charset="1" panose="000000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sv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jpe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jpeg" Type="http://schemas.openxmlformats.org/officeDocument/2006/relationships/image"/><Relationship Id="rId4" Target="../media/image13.jpeg" Type="http://schemas.openxmlformats.org/officeDocument/2006/relationships/image"/><Relationship Id="rId5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7170" r="0" b="-6505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808283" y="2089297"/>
            <a:ext cx="14990197" cy="5293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715"/>
              </a:lnSpc>
            </a:pPr>
            <a:r>
              <a:rPr lang="en-US" b="true" sz="13853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COSMORA EXOPLANET CLASSIFIER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500873" y="4091558"/>
            <a:ext cx="8559934" cy="8723500"/>
          </a:xfrm>
          <a:custGeom>
            <a:avLst/>
            <a:gdLst/>
            <a:ahLst/>
            <a:cxnLst/>
            <a:rect r="r" b="b" t="t" l="l"/>
            <a:pathLst>
              <a:path h="8723500" w="8559934">
                <a:moveTo>
                  <a:pt x="0" y="0"/>
                </a:moveTo>
                <a:lnTo>
                  <a:pt x="8559935" y="0"/>
                </a:lnTo>
                <a:lnTo>
                  <a:pt x="8559935" y="8723500"/>
                </a:lnTo>
                <a:lnTo>
                  <a:pt x="0" y="87235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79996" y="3249146"/>
            <a:ext cx="1684825" cy="1684825"/>
          </a:xfrm>
          <a:custGeom>
            <a:avLst/>
            <a:gdLst/>
            <a:ahLst/>
            <a:cxnLst/>
            <a:rect r="r" b="b" t="t" l="l"/>
            <a:pathLst>
              <a:path h="1684825" w="1684825">
                <a:moveTo>
                  <a:pt x="0" y="0"/>
                </a:moveTo>
                <a:lnTo>
                  <a:pt x="1684826" y="0"/>
                </a:lnTo>
                <a:lnTo>
                  <a:pt x="1684826" y="1684825"/>
                </a:lnTo>
                <a:lnTo>
                  <a:pt x="0" y="16848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362771" y="5648170"/>
            <a:ext cx="1684825" cy="1684825"/>
          </a:xfrm>
          <a:custGeom>
            <a:avLst/>
            <a:gdLst/>
            <a:ahLst/>
            <a:cxnLst/>
            <a:rect r="r" b="b" t="t" l="l"/>
            <a:pathLst>
              <a:path h="1684825" w="1684825">
                <a:moveTo>
                  <a:pt x="0" y="0"/>
                </a:moveTo>
                <a:lnTo>
                  <a:pt x="1684826" y="0"/>
                </a:lnTo>
                <a:lnTo>
                  <a:pt x="1684826" y="1684825"/>
                </a:lnTo>
                <a:lnTo>
                  <a:pt x="0" y="16848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50555" y="382657"/>
            <a:ext cx="358636" cy="358636"/>
          </a:xfrm>
          <a:custGeom>
            <a:avLst/>
            <a:gdLst/>
            <a:ahLst/>
            <a:cxnLst/>
            <a:rect r="r" b="b" t="t" l="l"/>
            <a:pathLst>
              <a:path h="358636" w="358636">
                <a:moveTo>
                  <a:pt x="0" y="0"/>
                </a:moveTo>
                <a:lnTo>
                  <a:pt x="358636" y="0"/>
                </a:lnTo>
                <a:lnTo>
                  <a:pt x="358636" y="358636"/>
                </a:lnTo>
                <a:lnTo>
                  <a:pt x="0" y="3586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224602" y="-1063398"/>
            <a:ext cx="2126796" cy="212679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306239" y="7547264"/>
            <a:ext cx="5570354" cy="4215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7"/>
              </a:lnSpc>
            </a:pPr>
            <a:r>
              <a:rPr lang="en-US" sz="2777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Team Members: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306239" y="8092631"/>
            <a:ext cx="5230466" cy="2045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57"/>
              </a:lnSpc>
            </a:pPr>
            <a:r>
              <a:rPr lang="en-US" sz="196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Aahana </a:t>
            </a:r>
          </a:p>
          <a:p>
            <a:pPr algn="l">
              <a:lnSpc>
                <a:spcPts val="2757"/>
              </a:lnSpc>
            </a:pPr>
            <a:r>
              <a:rPr lang="en-US" sz="196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Inaya </a:t>
            </a:r>
          </a:p>
          <a:p>
            <a:pPr algn="l">
              <a:lnSpc>
                <a:spcPts val="2757"/>
              </a:lnSpc>
            </a:pPr>
            <a:r>
              <a:rPr lang="en-US" sz="196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Swasti </a:t>
            </a:r>
          </a:p>
          <a:p>
            <a:pPr algn="l">
              <a:lnSpc>
                <a:spcPts val="2757"/>
              </a:lnSpc>
            </a:pPr>
            <a:r>
              <a:rPr lang="en-US" sz="196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Rushabh </a:t>
            </a:r>
          </a:p>
          <a:p>
            <a:pPr algn="l">
              <a:lnSpc>
                <a:spcPts val="2757"/>
              </a:lnSpc>
            </a:pPr>
            <a:r>
              <a:rPr lang="en-US" sz="196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Prisha </a:t>
            </a:r>
          </a:p>
          <a:p>
            <a:pPr algn="l">
              <a:lnSpc>
                <a:spcPts val="2757"/>
              </a:lnSpc>
              <a:spcBef>
                <a:spcPct val="0"/>
              </a:spcBef>
            </a:pPr>
            <a:r>
              <a:rPr lang="en-US" sz="196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Suzen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1E38">
                <a:alpha val="100000"/>
              </a:srgbClr>
            </a:gs>
            <a:gs pos="100000">
              <a:srgbClr val="060E1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56295" y="2021056"/>
            <a:ext cx="6244887" cy="624488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100054" y="2377298"/>
            <a:ext cx="5532404" cy="5532404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8434" t="0" r="-18434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3408948" y="2021056"/>
            <a:ext cx="6244887" cy="624488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765189" y="2377298"/>
            <a:ext cx="5532404" cy="553240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47603" t="0" r="-30174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10263642" y="1695090"/>
            <a:ext cx="1684825" cy="1684825"/>
          </a:xfrm>
          <a:custGeom>
            <a:avLst/>
            <a:gdLst/>
            <a:ahLst/>
            <a:cxnLst/>
            <a:rect r="r" b="b" t="t" l="l"/>
            <a:pathLst>
              <a:path h="1684825" w="1684825">
                <a:moveTo>
                  <a:pt x="0" y="0"/>
                </a:moveTo>
                <a:lnTo>
                  <a:pt x="1684826" y="0"/>
                </a:lnTo>
                <a:lnTo>
                  <a:pt x="1684826" y="1684825"/>
                </a:lnTo>
                <a:lnTo>
                  <a:pt x="0" y="16848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577913" y="405066"/>
            <a:ext cx="2187276" cy="672455"/>
            <a:chOff x="0" y="0"/>
            <a:chExt cx="576073" cy="17710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76073" cy="177108"/>
            </a:xfrm>
            <a:custGeom>
              <a:avLst/>
              <a:gdLst/>
              <a:ahLst/>
              <a:cxnLst/>
              <a:rect r="r" b="b" t="t" l="l"/>
              <a:pathLst>
                <a:path h="177108" w="576073">
                  <a:moveTo>
                    <a:pt x="88554" y="0"/>
                  </a:moveTo>
                  <a:lnTo>
                    <a:pt x="487519" y="0"/>
                  </a:lnTo>
                  <a:cubicBezTo>
                    <a:pt x="511005" y="0"/>
                    <a:pt x="533529" y="9330"/>
                    <a:pt x="550136" y="25937"/>
                  </a:cubicBezTo>
                  <a:cubicBezTo>
                    <a:pt x="566743" y="42544"/>
                    <a:pt x="576073" y="65068"/>
                    <a:pt x="576073" y="88554"/>
                  </a:cubicBezTo>
                  <a:lnTo>
                    <a:pt x="576073" y="88554"/>
                  </a:lnTo>
                  <a:cubicBezTo>
                    <a:pt x="576073" y="137461"/>
                    <a:pt x="536426" y="177108"/>
                    <a:pt x="487519" y="177108"/>
                  </a:cubicBezTo>
                  <a:lnTo>
                    <a:pt x="88554" y="177108"/>
                  </a:lnTo>
                  <a:cubicBezTo>
                    <a:pt x="39647" y="177108"/>
                    <a:pt x="0" y="137461"/>
                    <a:pt x="0" y="88554"/>
                  </a:cubicBezTo>
                  <a:lnTo>
                    <a:pt x="0" y="88554"/>
                  </a:lnTo>
                  <a:cubicBezTo>
                    <a:pt x="0" y="39647"/>
                    <a:pt x="39647" y="0"/>
                    <a:pt x="88554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576073" cy="2152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7224602" y="-1063398"/>
            <a:ext cx="2126796" cy="212679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0500417" y="1896896"/>
            <a:ext cx="1684825" cy="1684825"/>
          </a:xfrm>
          <a:custGeom>
            <a:avLst/>
            <a:gdLst/>
            <a:ahLst/>
            <a:cxnLst/>
            <a:rect r="r" b="b" t="t" l="l"/>
            <a:pathLst>
              <a:path h="1684825" w="1684825">
                <a:moveTo>
                  <a:pt x="0" y="0"/>
                </a:moveTo>
                <a:lnTo>
                  <a:pt x="1684826" y="0"/>
                </a:lnTo>
                <a:lnTo>
                  <a:pt x="1684826" y="1684825"/>
                </a:lnTo>
                <a:lnTo>
                  <a:pt x="0" y="16848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9297593" y="1137136"/>
            <a:ext cx="5826163" cy="178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sz="60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What’s the Problem? 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887962" y="3816314"/>
            <a:ext cx="6994898" cy="4093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2"/>
              </a:lnSpc>
            </a:pPr>
            <a:r>
              <a:rPr lang="en-US" sz="23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Kepler &amp; TESS missions have generated enormous datasets. </a:t>
            </a:r>
          </a:p>
          <a:p>
            <a:pPr algn="r">
              <a:lnSpc>
                <a:spcPts val="3282"/>
              </a:lnSpc>
            </a:pPr>
          </a:p>
          <a:p>
            <a:pPr algn="r">
              <a:lnSpc>
                <a:spcPts val="3282"/>
              </a:lnSpc>
            </a:pPr>
            <a:r>
              <a:rPr lang="en-US" sz="23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Kepler: 530,506 stars observed</a:t>
            </a:r>
          </a:p>
          <a:p>
            <a:pPr algn="r">
              <a:lnSpc>
                <a:spcPts val="3282"/>
              </a:lnSpc>
            </a:pPr>
            <a:r>
              <a:rPr lang="en-US" sz="23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TESS: &gt;26,000 exoplanet candidates (only ~4000 confirmed so far)</a:t>
            </a:r>
          </a:p>
          <a:p>
            <a:pPr algn="l">
              <a:lnSpc>
                <a:spcPts val="3282"/>
              </a:lnSpc>
            </a:pPr>
          </a:p>
          <a:p>
            <a:pPr algn="l">
              <a:lnSpc>
                <a:spcPts val="3282"/>
              </a:lnSpc>
            </a:pPr>
            <a:r>
              <a:rPr lang="en-US" sz="23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Confirming exoplanets is slow.</a:t>
            </a:r>
          </a:p>
          <a:p>
            <a:pPr algn="l">
              <a:lnSpc>
                <a:spcPts val="3282"/>
              </a:lnSpc>
              <a:spcBef>
                <a:spcPct val="0"/>
              </a:spcBef>
            </a:pPr>
            <a:r>
              <a:rPr lang="en-US" sz="234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Astronomers spend valuable time on data cleaning &amp; manual analysis.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1E38">
                <a:alpha val="100000"/>
              </a:srgbClr>
            </a:gs>
            <a:gs pos="100000">
              <a:srgbClr val="060E1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5314979"/>
            <a:ext cx="16230600" cy="6903672"/>
            <a:chOff x="0" y="0"/>
            <a:chExt cx="2112485" cy="89854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12485" cy="898544"/>
            </a:xfrm>
            <a:custGeom>
              <a:avLst/>
              <a:gdLst/>
              <a:ahLst/>
              <a:cxnLst/>
              <a:rect r="r" b="b" t="t" l="l"/>
              <a:pathLst>
                <a:path h="898544" w="2112485">
                  <a:moveTo>
                    <a:pt x="1056243" y="0"/>
                  </a:moveTo>
                  <a:cubicBezTo>
                    <a:pt x="472896" y="0"/>
                    <a:pt x="0" y="201146"/>
                    <a:pt x="0" y="449272"/>
                  </a:cubicBezTo>
                  <a:cubicBezTo>
                    <a:pt x="0" y="697398"/>
                    <a:pt x="472896" y="898544"/>
                    <a:pt x="1056243" y="898544"/>
                  </a:cubicBezTo>
                  <a:cubicBezTo>
                    <a:pt x="1639589" y="898544"/>
                    <a:pt x="2112485" y="697398"/>
                    <a:pt x="2112485" y="449272"/>
                  </a:cubicBezTo>
                  <a:cubicBezTo>
                    <a:pt x="2112485" y="201146"/>
                    <a:pt x="1639589" y="0"/>
                    <a:pt x="1056243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98045" y="46138"/>
              <a:ext cx="1716394" cy="7681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22485" y="5708801"/>
            <a:ext cx="15443030" cy="6116028"/>
            <a:chOff x="0" y="0"/>
            <a:chExt cx="2268832" cy="89854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268832" cy="898544"/>
            </a:xfrm>
            <a:custGeom>
              <a:avLst/>
              <a:gdLst/>
              <a:ahLst/>
              <a:cxnLst/>
              <a:rect r="r" b="b" t="t" l="l"/>
              <a:pathLst>
                <a:path h="898544" w="2268832">
                  <a:moveTo>
                    <a:pt x="1134416" y="0"/>
                  </a:moveTo>
                  <a:cubicBezTo>
                    <a:pt x="507895" y="0"/>
                    <a:pt x="0" y="201146"/>
                    <a:pt x="0" y="449272"/>
                  </a:cubicBezTo>
                  <a:cubicBezTo>
                    <a:pt x="0" y="697398"/>
                    <a:pt x="507895" y="898544"/>
                    <a:pt x="1134416" y="898544"/>
                  </a:cubicBezTo>
                  <a:cubicBezTo>
                    <a:pt x="1760937" y="898544"/>
                    <a:pt x="2268832" y="697398"/>
                    <a:pt x="2268832" y="449272"/>
                  </a:cubicBezTo>
                  <a:cubicBezTo>
                    <a:pt x="2268832" y="201146"/>
                    <a:pt x="1760937" y="0"/>
                    <a:pt x="1134416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5850" r="0" b="-3585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909191" y="1247819"/>
            <a:ext cx="1684825" cy="1684825"/>
          </a:xfrm>
          <a:custGeom>
            <a:avLst/>
            <a:gdLst/>
            <a:ahLst/>
            <a:cxnLst/>
            <a:rect r="r" b="b" t="t" l="l"/>
            <a:pathLst>
              <a:path h="1684825" w="1684825">
                <a:moveTo>
                  <a:pt x="0" y="0"/>
                </a:moveTo>
                <a:lnTo>
                  <a:pt x="1684825" y="0"/>
                </a:lnTo>
                <a:lnTo>
                  <a:pt x="1684825" y="1684825"/>
                </a:lnTo>
                <a:lnTo>
                  <a:pt x="0" y="16848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224602" y="-1063398"/>
            <a:ext cx="2126796" cy="212679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306359" y="2109281"/>
            <a:ext cx="9675281" cy="89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80"/>
              </a:lnSpc>
            </a:pPr>
            <a:r>
              <a:rPr lang="en-US" b="true" sz="60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Our Solution!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182037" y="2953196"/>
            <a:ext cx="11923926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We created a machine learning model (that we trained on NASA’s Kepler Object of Interest dataset) that reduces these manual efforts. Our model is 73% accurate and allows users to input their own data, allowing them to classify exoplanets as confirmed, candidate or false positives.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1E38">
                <a:alpha val="100000"/>
              </a:srgbClr>
            </a:gs>
            <a:gs pos="100000">
              <a:srgbClr val="060E1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21270" y="-866699"/>
            <a:ext cx="5899133" cy="589913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257788" y="-530181"/>
            <a:ext cx="4931078" cy="493107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700" t="0" r="-270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921270" y="5254565"/>
            <a:ext cx="5899133" cy="589913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257788" y="5591083"/>
            <a:ext cx="5226098" cy="522609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16666" t="0" r="-16666" b="0"/>
              </a:stretch>
            </a:blip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8575620" y="1685310"/>
            <a:ext cx="1684825" cy="1684825"/>
          </a:xfrm>
          <a:custGeom>
            <a:avLst/>
            <a:gdLst/>
            <a:ahLst/>
            <a:cxnLst/>
            <a:rect r="r" b="b" t="t" l="l"/>
            <a:pathLst>
              <a:path h="1684825" w="1684825">
                <a:moveTo>
                  <a:pt x="0" y="0"/>
                </a:moveTo>
                <a:lnTo>
                  <a:pt x="1684825" y="0"/>
                </a:lnTo>
                <a:lnTo>
                  <a:pt x="1684825" y="1684826"/>
                </a:lnTo>
                <a:lnTo>
                  <a:pt x="0" y="16848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9144000" y="5032435"/>
            <a:ext cx="7159617" cy="1711325"/>
            <a:chOff x="0" y="0"/>
            <a:chExt cx="9546157" cy="2281767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1236724" y="-47625"/>
              <a:ext cx="3008800" cy="919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Saves time for researchers</a:t>
              </a:r>
            </a:p>
          </p:txBody>
        </p:sp>
        <p:grpSp>
          <p:nvGrpSpPr>
            <p:cNvPr name="Group 15" id="15"/>
            <p:cNvGrpSpPr/>
            <p:nvPr/>
          </p:nvGrpSpPr>
          <p:grpSpPr>
            <a:xfrm rot="0">
              <a:off x="0" y="0"/>
              <a:ext cx="796964" cy="796964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8" id="18"/>
            <p:cNvSpPr txBox="true"/>
            <p:nvPr/>
          </p:nvSpPr>
          <p:spPr>
            <a:xfrm rot="0">
              <a:off x="171350" y="260111"/>
              <a:ext cx="454264" cy="257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80"/>
                </a:lnSpc>
                <a:spcBef>
                  <a:spcPct val="0"/>
                </a:spcBef>
              </a:pPr>
              <a:r>
                <a:rPr lang="en-US" b="true" sz="1200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01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6537356" y="-47625"/>
              <a:ext cx="3008800" cy="23293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Makes  NASA’s open data more accessable and easy to understand. </a:t>
              </a:r>
            </a:p>
          </p:txBody>
        </p:sp>
        <p:grpSp>
          <p:nvGrpSpPr>
            <p:cNvPr name="Group 20" id="20"/>
            <p:cNvGrpSpPr/>
            <p:nvPr/>
          </p:nvGrpSpPr>
          <p:grpSpPr>
            <a:xfrm rot="0">
              <a:off x="5300632" y="0"/>
              <a:ext cx="796964" cy="796964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5471982" y="260111"/>
              <a:ext cx="454264" cy="257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80"/>
                </a:lnSpc>
                <a:spcBef>
                  <a:spcPct val="0"/>
                </a:spcBef>
              </a:pPr>
              <a:r>
                <a:rPr lang="en-US" b="true" sz="1200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02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281293" y="6931117"/>
            <a:ext cx="7159617" cy="1006475"/>
            <a:chOff x="0" y="0"/>
            <a:chExt cx="9546157" cy="1341967"/>
          </a:xfrm>
        </p:grpSpPr>
        <p:sp>
          <p:nvSpPr>
            <p:cNvPr name="TextBox 25" id="25"/>
            <p:cNvSpPr txBox="true"/>
            <p:nvPr/>
          </p:nvSpPr>
          <p:spPr>
            <a:xfrm rot="0">
              <a:off x="171350" y="260111"/>
              <a:ext cx="454264" cy="2576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680"/>
                </a:lnSpc>
                <a:spcBef>
                  <a:spcPct val="0"/>
                </a:spcBef>
              </a:pPr>
              <a:r>
                <a:rPr lang="en-US" b="true" sz="1200">
                  <a:solidFill>
                    <a:srgbClr val="FFFFF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03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1236724" y="-47625"/>
              <a:ext cx="3008800" cy="1389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Can be used by students all around the world. </a:t>
              </a:r>
            </a:p>
          </p:txBody>
        </p:sp>
        <p:grpSp>
          <p:nvGrpSpPr>
            <p:cNvPr name="Group 27" id="27"/>
            <p:cNvGrpSpPr/>
            <p:nvPr/>
          </p:nvGrpSpPr>
          <p:grpSpPr>
            <a:xfrm rot="0">
              <a:off x="0" y="0"/>
              <a:ext cx="796964" cy="796964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>
                  <a:alpha val="14902"/>
                </a:srgbClr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30" id="30"/>
            <p:cNvSpPr txBox="true"/>
            <p:nvPr/>
          </p:nvSpPr>
          <p:spPr>
            <a:xfrm rot="0">
              <a:off x="6537356" y="-19050"/>
              <a:ext cx="3008800" cy="257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8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7224602" y="-1063398"/>
            <a:ext cx="2126796" cy="2126796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9281293" y="2386568"/>
            <a:ext cx="6249975" cy="178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sz="60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How this could help?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1E38">
                <a:alpha val="100000"/>
              </a:srgbClr>
            </a:gs>
            <a:gs pos="100000">
              <a:srgbClr val="060E1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787348" y="1975212"/>
            <a:ext cx="6336576" cy="633657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148820" y="2336684"/>
            <a:ext cx="5613632" cy="5613632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2447" t="0" r="-45329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8856963" y="5658725"/>
            <a:ext cx="3259321" cy="325932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042892" y="5844654"/>
            <a:ext cx="2887463" cy="2887463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3624146" y="1368954"/>
            <a:ext cx="3259321" cy="325932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810075" y="1554883"/>
            <a:ext cx="2887463" cy="2887463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75690" r="0" b="-2087"/>
              </a:stretch>
            </a:blip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684191" y="1679661"/>
            <a:ext cx="1684825" cy="1684825"/>
          </a:xfrm>
          <a:custGeom>
            <a:avLst/>
            <a:gdLst/>
            <a:ahLst/>
            <a:cxnLst/>
            <a:rect r="r" b="b" t="t" l="l"/>
            <a:pathLst>
              <a:path h="1684825" w="1684825">
                <a:moveTo>
                  <a:pt x="0" y="0"/>
                </a:moveTo>
                <a:lnTo>
                  <a:pt x="1684826" y="0"/>
                </a:lnTo>
                <a:lnTo>
                  <a:pt x="1684826" y="1684825"/>
                </a:lnTo>
                <a:lnTo>
                  <a:pt x="0" y="168482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729873" y="1698711"/>
            <a:ext cx="7179574" cy="178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0"/>
              </a:lnSpc>
            </a:pPr>
            <a:r>
              <a:rPr lang="en-US" sz="60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makes ours unique?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17407" y="4080522"/>
            <a:ext cx="4080927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It is based on machine learning algorithms, particularly on Gradient Boosting Classifiers.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2389864" y="4128147"/>
            <a:ext cx="597723" cy="597723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2518376" y="4318467"/>
            <a:ext cx="340698" cy="198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317407" y="5421211"/>
            <a:ext cx="4080927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Along with classification, the system generates a planet description, transit light curve, and AI image of the exoplanet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2389864" y="5654154"/>
            <a:ext cx="597723" cy="597723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2518376" y="5844474"/>
            <a:ext cx="340698" cy="198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317407" y="7341906"/>
            <a:ext cx="4080927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It has a very user-friendly interface 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2389864" y="7180161"/>
            <a:ext cx="597723" cy="597723"/>
            <a:chOff x="0" y="0"/>
            <a:chExt cx="812800" cy="812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2518376" y="7370481"/>
            <a:ext cx="340698" cy="198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b="true" sz="1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grpSp>
        <p:nvGrpSpPr>
          <p:cNvPr name="Group 34" id="34"/>
          <p:cNvGrpSpPr/>
          <p:nvPr/>
        </p:nvGrpSpPr>
        <p:grpSpPr>
          <a:xfrm rot="0">
            <a:off x="17224602" y="-1063398"/>
            <a:ext cx="2126796" cy="2126796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1E38">
                <a:alpha val="100000"/>
              </a:srgbClr>
            </a:gs>
            <a:gs pos="100000">
              <a:srgbClr val="060E1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1694606"/>
            <a:ext cx="10929450" cy="1092945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767474" y="2318080"/>
            <a:ext cx="9682503" cy="9682503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0000" t="0" r="-30000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603301" y="1598523"/>
            <a:ext cx="1684825" cy="1684825"/>
          </a:xfrm>
          <a:custGeom>
            <a:avLst/>
            <a:gdLst/>
            <a:ahLst/>
            <a:cxnLst/>
            <a:rect r="r" b="b" t="t" l="l"/>
            <a:pathLst>
              <a:path h="1684825" w="1684825">
                <a:moveTo>
                  <a:pt x="0" y="0"/>
                </a:moveTo>
                <a:lnTo>
                  <a:pt x="1684826" y="0"/>
                </a:lnTo>
                <a:lnTo>
                  <a:pt x="1684826" y="1684826"/>
                </a:lnTo>
                <a:lnTo>
                  <a:pt x="0" y="16848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7224602" y="-1063398"/>
            <a:ext cx="2126796" cy="212679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14902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84801" y="2402836"/>
            <a:ext cx="8003784" cy="597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b="true" sz="2000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Programming Languages &amp; Libraries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Python – Core logic, data processing, machine learning, API calls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SQL / CSV – Storing and reading exoplanet dataset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b="true" sz="2000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APIs / Cloud Services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Azure OpenAI API – Image generation requests from Python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b="true" sz="2000" u="sng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Other Tools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Command Prompt / Terminal – Running Streamlit and importing modules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Jupyter Notebook / VS Code – Development and testing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Git / GitHub (optional) – Version control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 u="sng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NASA’S  Kepler Object of Interest Dataset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584801" y="1123106"/>
            <a:ext cx="434191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Tech Stack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1E38">
                <a:alpha val="100000"/>
              </a:srgbClr>
            </a:gs>
            <a:gs pos="100000">
              <a:srgbClr val="060E15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60238" y="135201"/>
            <a:ext cx="19948238" cy="11207283"/>
          </a:xfrm>
          <a:custGeom>
            <a:avLst/>
            <a:gdLst/>
            <a:ahLst/>
            <a:cxnLst/>
            <a:rect r="r" b="b" t="t" l="l"/>
            <a:pathLst>
              <a:path h="11207283" w="19948238">
                <a:moveTo>
                  <a:pt x="0" y="0"/>
                </a:moveTo>
                <a:lnTo>
                  <a:pt x="19948238" y="0"/>
                </a:lnTo>
                <a:lnTo>
                  <a:pt x="19948238" y="11207282"/>
                </a:lnTo>
                <a:lnTo>
                  <a:pt x="0" y="11207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484032" y="468902"/>
            <a:ext cx="6855023" cy="1557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2880"/>
              </a:lnSpc>
              <a:spcBef>
                <a:spcPct val="0"/>
              </a:spcBef>
            </a:pPr>
            <a:r>
              <a:rPr lang="en-US" b="true" sz="92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DAG0zwgR1RU</dc:identifier>
  <dcterms:modified xsi:type="dcterms:W3CDTF">2011-08-01T06:04:30Z</dcterms:modified>
  <cp:revision>1</cp:revision>
  <dc:title>Nasa Space Apps Challenge</dc:title>
</cp:coreProperties>
</file>

<file path=docProps/thumbnail.jpeg>
</file>